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lew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7.xml"/><Relationship Id="rId33" Type="http://schemas.openxmlformats.org/officeDocument/2006/relationships/font" Target="fonts/Roboto-italic.fntdata"/><Relationship Id="rId10" Type="http://schemas.openxmlformats.org/officeDocument/2006/relationships/slide" Target="slides/slide6.xml"/><Relationship Id="rId32" Type="http://schemas.openxmlformats.org/officeDocument/2006/relationships/font" Target="fonts/Robo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2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7" Type="http://schemas.openxmlformats.org/officeDocument/2006/relationships/image" Target="../media/image26.png"/><Relationship Id="rId8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0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Relationship Id="rId4" Type="http://schemas.openxmlformats.org/officeDocument/2006/relationships/image" Target="../media/image08.png"/><Relationship Id="rId9" Type="http://schemas.openxmlformats.org/officeDocument/2006/relationships/image" Target="../media/image07.png"/><Relationship Id="rId5" Type="http://schemas.openxmlformats.org/officeDocument/2006/relationships/image" Target="../media/image01.png"/><Relationship Id="rId6" Type="http://schemas.openxmlformats.org/officeDocument/2006/relationships/image" Target="../media/image04.png"/><Relationship Id="rId7" Type="http://schemas.openxmlformats.org/officeDocument/2006/relationships/image" Target="../media/image06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30.png"/><Relationship Id="rId5" Type="http://schemas.openxmlformats.org/officeDocument/2006/relationships/image" Target="../media/image09.png"/><Relationship Id="rId6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-we-do-easily-deploy-tags.jpg" id="63" name="Shape 63"/>
          <p:cNvPicPr preferRelativeResize="0"/>
          <p:nvPr/>
        </p:nvPicPr>
        <p:blipFill rotWithShape="1">
          <a:blip r:embed="rId3">
            <a:alphaModFix/>
          </a:blip>
          <a:srcRect b="42028" l="0" r="0" t="0"/>
          <a:stretch/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-3750" y="0"/>
            <a:ext cx="9151800" cy="5143500"/>
          </a:xfrm>
          <a:prstGeom prst="rect">
            <a:avLst/>
          </a:prstGeom>
          <a:solidFill>
            <a:srgbClr val="000000">
              <a:alpha val="785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agInspectorLogo-gi white.png"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2200" y="1202799"/>
            <a:ext cx="2107083" cy="3944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1149450" y="2006337"/>
            <a:ext cx="68451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Tag Management Systems</a:t>
            </a:r>
          </a:p>
        </p:txBody>
      </p:sp>
      <p:grpSp>
        <p:nvGrpSpPr>
          <p:cNvPr id="67" name="Shape 67"/>
          <p:cNvGrpSpPr/>
          <p:nvPr/>
        </p:nvGrpSpPr>
        <p:grpSpPr>
          <a:xfrm>
            <a:off x="3808675" y="3432050"/>
            <a:ext cx="1526700" cy="394500"/>
            <a:chOff x="3746225" y="3548200"/>
            <a:chExt cx="1526700" cy="394500"/>
          </a:xfrm>
        </p:grpSpPr>
        <p:sp>
          <p:nvSpPr>
            <p:cNvPr id="68" name="Shape 68"/>
            <p:cNvSpPr/>
            <p:nvPr/>
          </p:nvSpPr>
          <p:spPr>
            <a:xfrm>
              <a:off x="3746225" y="3548200"/>
              <a:ext cx="1526700" cy="394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86C654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 txBox="1"/>
            <p:nvPr/>
          </p:nvSpPr>
          <p:spPr>
            <a:xfrm>
              <a:off x="3902550" y="3548200"/>
              <a:ext cx="12714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b="1" lang="en">
                  <a:solidFill>
                    <a:srgbClr val="86C654"/>
                  </a:solidFill>
                  <a:latin typeface="Roboto"/>
                  <a:ea typeface="Roboto"/>
                  <a:cs typeface="Roboto"/>
                  <a:sym typeface="Roboto"/>
                </a:rPr>
                <a:t>2.28.17</a:t>
              </a:r>
            </a:p>
          </p:txBody>
        </p:sp>
      </p:grpSp>
      <p:grpSp>
        <p:nvGrpSpPr>
          <p:cNvPr id="70" name="Shape 70"/>
          <p:cNvGrpSpPr/>
          <p:nvPr/>
        </p:nvGrpSpPr>
        <p:grpSpPr>
          <a:xfrm>
            <a:off x="251300" y="157400"/>
            <a:ext cx="1485500" cy="351475"/>
            <a:chOff x="624175" y="52250"/>
            <a:chExt cx="1485500" cy="351475"/>
          </a:xfrm>
        </p:grpSpPr>
        <p:grpSp>
          <p:nvGrpSpPr>
            <p:cNvPr id="71" name="Shape 71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74" name="Shape 74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sp>
        <p:nvSpPr>
          <p:cNvPr id="75" name="Shape 75"/>
          <p:cNvSpPr/>
          <p:nvPr/>
        </p:nvSpPr>
        <p:spPr>
          <a:xfrm>
            <a:off x="-7650" y="4814725"/>
            <a:ext cx="9151800" cy="351600"/>
          </a:xfrm>
          <a:prstGeom prst="rect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836400" y="4814725"/>
            <a:ext cx="74712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en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Confidential property of Tag Inspector. Not to be disclosed, reproduced, distributed or used for any unauthorized purpose without Tag Inspector’s prior written authorization.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2016 InfoTrust, LLC. All Rights Reserved.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-25" y="2599925"/>
            <a:ext cx="9144000" cy="2583300"/>
          </a:xfrm>
          <a:prstGeom prst="rect">
            <a:avLst/>
          </a:prstGeom>
          <a:solidFill>
            <a:srgbClr val="000000">
              <a:alpha val="785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346150" y="209075"/>
            <a:ext cx="2057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Data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Layer</a:t>
            </a:r>
          </a:p>
        </p:txBody>
      </p:sp>
      <p:grpSp>
        <p:nvGrpSpPr>
          <p:cNvPr id="228" name="Shape 228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229" name="Shape 229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230" name="Shape 230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232" name="Shape 232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grpSp>
        <p:nvGrpSpPr>
          <p:cNvPr id="233" name="Shape 233"/>
          <p:cNvGrpSpPr/>
          <p:nvPr/>
        </p:nvGrpSpPr>
        <p:grpSpPr>
          <a:xfrm>
            <a:off x="8072067" y="1007564"/>
            <a:ext cx="885066" cy="885089"/>
            <a:chOff x="8072067" y="1007564"/>
            <a:chExt cx="885066" cy="885089"/>
          </a:xfrm>
        </p:grpSpPr>
        <p:pic>
          <p:nvPicPr>
            <p:cNvPr descr="Tag Inspector Magnifying Glass - Grey.png" id="234" name="Shape 2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-871255">
              <a:off x="8151505" y="1087007"/>
              <a:ext cx="726189" cy="726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Shape 235"/>
            <p:cNvSpPr/>
            <p:nvPr/>
          </p:nvSpPr>
          <p:spPr>
            <a:xfrm>
              <a:off x="8296475" y="1211700"/>
              <a:ext cx="205200" cy="198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800" y="485974"/>
            <a:ext cx="3027049" cy="45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-25" y="2599925"/>
            <a:ext cx="9144000" cy="2583300"/>
          </a:xfrm>
          <a:prstGeom prst="rect">
            <a:avLst/>
          </a:prstGeom>
          <a:solidFill>
            <a:srgbClr val="000000">
              <a:alpha val="785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346150" y="209075"/>
            <a:ext cx="2057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Data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Layer</a:t>
            </a:r>
          </a:p>
        </p:txBody>
      </p:sp>
      <p:grpSp>
        <p:nvGrpSpPr>
          <p:cNvPr id="243" name="Shape 243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244" name="Shape 244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245" name="Shape 245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247" name="Shape 247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grpSp>
        <p:nvGrpSpPr>
          <p:cNvPr id="248" name="Shape 248"/>
          <p:cNvGrpSpPr/>
          <p:nvPr/>
        </p:nvGrpSpPr>
        <p:grpSpPr>
          <a:xfrm>
            <a:off x="8072067" y="1007564"/>
            <a:ext cx="885066" cy="885089"/>
            <a:chOff x="8072067" y="1007564"/>
            <a:chExt cx="885066" cy="885089"/>
          </a:xfrm>
        </p:grpSpPr>
        <p:pic>
          <p:nvPicPr>
            <p:cNvPr descr="Tag Inspector Magnifying Glass - Grey.png" id="249" name="Shape 2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-871255">
              <a:off x="8151505" y="1087007"/>
              <a:ext cx="726189" cy="726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Shape 250"/>
            <p:cNvSpPr/>
            <p:nvPr/>
          </p:nvSpPr>
          <p:spPr>
            <a:xfrm>
              <a:off x="8296475" y="1211700"/>
              <a:ext cx="205200" cy="198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8512" y="817600"/>
            <a:ext cx="3838575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-we-do-data-governance.jpg" id="256" name="Shape 256"/>
          <p:cNvPicPr preferRelativeResize="0"/>
          <p:nvPr/>
        </p:nvPicPr>
        <p:blipFill rotWithShape="1">
          <a:blip r:embed="rId3">
            <a:alphaModFix/>
          </a:blip>
          <a:srcRect b="29531" l="0" r="0" t="29531"/>
          <a:stretch/>
        </p:blipFill>
        <p:spPr>
          <a:xfrm>
            <a:off x="-30200" y="1713225"/>
            <a:ext cx="9204400" cy="376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Shape 257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258" name="Shape 258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259" name="Shape 259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Shape 260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261" name="Shape 261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sp>
        <p:nvSpPr>
          <p:cNvPr id="262" name="Shape 262"/>
          <p:cNvSpPr/>
          <p:nvPr/>
        </p:nvSpPr>
        <p:spPr>
          <a:xfrm>
            <a:off x="0" y="1713225"/>
            <a:ext cx="9144000" cy="3768000"/>
          </a:xfrm>
          <a:prstGeom prst="rect">
            <a:avLst/>
          </a:prstGeom>
          <a:solidFill>
            <a:srgbClr val="000000">
              <a:alpha val="785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3428800" y="3811425"/>
            <a:ext cx="1657500" cy="496500"/>
          </a:xfrm>
          <a:prstGeom prst="wedgeRectCallout">
            <a:avLst>
              <a:gd fmla="val -9389" name="adj1"/>
              <a:gd fmla="val -69350" name="adj2"/>
            </a:avLst>
          </a:prstGeom>
          <a:solidFill>
            <a:srgbClr val="86C654"/>
          </a:solidFill>
          <a:ln cap="flat" cmpd="sng" w="9525">
            <a:solidFill>
              <a:srgbClr val="86C65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346150" y="209075"/>
            <a:ext cx="1481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</a:p>
        </p:txBody>
      </p:sp>
      <p:cxnSp>
        <p:nvCxnSpPr>
          <p:cNvPr id="265" name="Shape 265"/>
          <p:cNvCxnSpPr/>
          <p:nvPr/>
        </p:nvCxnSpPr>
        <p:spPr>
          <a:xfrm>
            <a:off x="604225" y="859150"/>
            <a:ext cx="8547000" cy="2791800"/>
          </a:xfrm>
          <a:prstGeom prst="bentConnector3">
            <a:avLst>
              <a:gd fmla="val 12752" name="adj1"/>
            </a:avLst>
          </a:prstGeom>
          <a:noFill/>
          <a:ln cap="flat" cmpd="sng" w="9525">
            <a:solidFill>
              <a:srgbClr val="86C654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66" name="Shape 266"/>
          <p:cNvSpPr/>
          <p:nvPr/>
        </p:nvSpPr>
        <p:spPr>
          <a:xfrm>
            <a:off x="27825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3977050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517152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6366000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75604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2514400" y="2915775"/>
            <a:ext cx="1827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The Central Data Layer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3361625" y="3822325"/>
            <a:ext cx="1827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000">
                <a:latin typeface="Raleway"/>
                <a:ea typeface="Raleway"/>
                <a:cs typeface="Raleway"/>
                <a:sym typeface="Raleway"/>
              </a:rPr>
              <a:t>Selection Considerations for a TMS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4932025" y="2915775"/>
            <a:ext cx="1434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Major Players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6094075" y="3822325"/>
            <a:ext cx="16575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Implementation and Migration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7311400" y="2915775"/>
            <a:ext cx="11133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Summary and Q&amp;A</a:t>
            </a:r>
          </a:p>
        </p:txBody>
      </p:sp>
      <p:sp>
        <p:nvSpPr>
          <p:cNvPr id="276" name="Shape 276"/>
          <p:cNvSpPr/>
          <p:nvPr/>
        </p:nvSpPr>
        <p:spPr>
          <a:xfrm>
            <a:off x="17157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1514775" y="3822325"/>
            <a:ext cx="1575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Introduction to Tag Management Systems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97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-7137" y="0"/>
            <a:ext cx="9144000" cy="5143500"/>
          </a:xfrm>
          <a:prstGeom prst="rect">
            <a:avLst/>
          </a:prstGeom>
          <a:solidFill>
            <a:srgbClr val="86C654">
              <a:alpha val="8159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84" name="Shape 284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285" name="Shape 285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286" name="Shape 286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Shape 287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solidFill>
                      <a:srgbClr val="86C654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288" name="Shape 288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sp>
        <p:nvSpPr>
          <p:cNvPr id="289" name="Shape 289"/>
          <p:cNvSpPr txBox="1"/>
          <p:nvPr/>
        </p:nvSpPr>
        <p:spPr>
          <a:xfrm>
            <a:off x="346150" y="209075"/>
            <a:ext cx="29382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Selection </a:t>
            </a:r>
            <a:r>
              <a:rPr b="1"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Considerations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468700" y="1169475"/>
            <a:ext cx="5265300" cy="3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What is the primary driver for adoption?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New team managing tags?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Performance?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Organization?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Tags and platforms already in use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Native integrations?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Ease of use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Resources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Paid vs. free solution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Ownership of the tool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Partners working with currently</a:t>
            </a:r>
          </a:p>
        </p:txBody>
      </p:sp>
      <p:pic>
        <p:nvPicPr>
          <p:cNvPr descr="Tag Inspector Magnifying Glass - Grey.png"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3564">
            <a:off x="6219990" y="1520681"/>
            <a:ext cx="2458993" cy="245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-we-do-data-governance.jpg" id="296" name="Shape 296"/>
          <p:cNvPicPr preferRelativeResize="0"/>
          <p:nvPr/>
        </p:nvPicPr>
        <p:blipFill rotWithShape="1">
          <a:blip r:embed="rId3">
            <a:alphaModFix/>
          </a:blip>
          <a:srcRect b="29531" l="0" r="0" t="29531"/>
          <a:stretch/>
        </p:blipFill>
        <p:spPr>
          <a:xfrm>
            <a:off x="-30200" y="1713225"/>
            <a:ext cx="9204400" cy="376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Shape 297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298" name="Shape 298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299" name="Shape 299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Shape 300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301" name="Shape 301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sp>
        <p:nvSpPr>
          <p:cNvPr id="302" name="Shape 302"/>
          <p:cNvSpPr/>
          <p:nvPr/>
        </p:nvSpPr>
        <p:spPr>
          <a:xfrm>
            <a:off x="0" y="1713225"/>
            <a:ext cx="9144000" cy="3768000"/>
          </a:xfrm>
          <a:prstGeom prst="rect">
            <a:avLst/>
          </a:prstGeom>
          <a:solidFill>
            <a:srgbClr val="000000">
              <a:alpha val="785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 txBox="1"/>
          <p:nvPr/>
        </p:nvSpPr>
        <p:spPr>
          <a:xfrm>
            <a:off x="346150" y="209075"/>
            <a:ext cx="1481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</a:p>
        </p:txBody>
      </p:sp>
      <p:cxnSp>
        <p:nvCxnSpPr>
          <p:cNvPr id="304" name="Shape 304"/>
          <p:cNvCxnSpPr/>
          <p:nvPr/>
        </p:nvCxnSpPr>
        <p:spPr>
          <a:xfrm>
            <a:off x="604225" y="859150"/>
            <a:ext cx="8547000" cy="2791800"/>
          </a:xfrm>
          <a:prstGeom prst="bentConnector3">
            <a:avLst>
              <a:gd fmla="val 12752" name="adj1"/>
            </a:avLst>
          </a:prstGeom>
          <a:noFill/>
          <a:ln cap="flat" cmpd="sng" w="9525">
            <a:solidFill>
              <a:srgbClr val="86C654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05" name="Shape 305"/>
          <p:cNvSpPr/>
          <p:nvPr/>
        </p:nvSpPr>
        <p:spPr>
          <a:xfrm>
            <a:off x="27825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3977050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517152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6366000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75604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4724200" y="2973225"/>
            <a:ext cx="1546200" cy="418800"/>
          </a:xfrm>
          <a:prstGeom prst="wedgeRectCallout">
            <a:avLst>
              <a:gd fmla="val -14549" name="adj1"/>
              <a:gd fmla="val 88742" name="adj2"/>
            </a:avLst>
          </a:prstGeom>
          <a:solidFill>
            <a:srgbClr val="86C654"/>
          </a:solidFill>
          <a:ln cap="flat" cmpd="sng" w="9525">
            <a:solidFill>
              <a:srgbClr val="86C65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2514400" y="2915775"/>
            <a:ext cx="1827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The Central Data Layer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3804425" y="3822325"/>
            <a:ext cx="13671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Selection Considerations for a TMS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4932025" y="2915775"/>
            <a:ext cx="1434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000">
                <a:latin typeface="Raleway"/>
                <a:ea typeface="Raleway"/>
                <a:cs typeface="Raleway"/>
                <a:sym typeface="Raleway"/>
              </a:rPr>
              <a:t>Major Players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6094075" y="3822325"/>
            <a:ext cx="16575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Implementation and Migration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7311400" y="2915775"/>
            <a:ext cx="11133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Summary and Q&amp;A</a:t>
            </a:r>
          </a:p>
        </p:txBody>
      </p:sp>
      <p:sp>
        <p:nvSpPr>
          <p:cNvPr id="316" name="Shape 316"/>
          <p:cNvSpPr/>
          <p:nvPr/>
        </p:nvSpPr>
        <p:spPr>
          <a:xfrm>
            <a:off x="17157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1514775" y="3822325"/>
            <a:ext cx="1575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Introduction to Tag Management Systems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-25" y="2599925"/>
            <a:ext cx="9144000" cy="2583300"/>
          </a:xfrm>
          <a:prstGeom prst="rect">
            <a:avLst/>
          </a:prstGeom>
          <a:solidFill>
            <a:srgbClr val="000000">
              <a:alpha val="785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x="346150" y="209075"/>
            <a:ext cx="2057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Major TMS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Vendors</a:t>
            </a:r>
          </a:p>
        </p:txBody>
      </p:sp>
      <p:grpSp>
        <p:nvGrpSpPr>
          <p:cNvPr id="324" name="Shape 324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325" name="Shape 325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326" name="Shape 326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Shape 327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328" name="Shape 328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50" y="1143000"/>
            <a:ext cx="3228975" cy="77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25" y="3200400"/>
            <a:ext cx="31813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9150" y="2081226"/>
            <a:ext cx="3181349" cy="94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1379" y="769074"/>
            <a:ext cx="354547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76712" y="3509962"/>
            <a:ext cx="322897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8899" y="2472899"/>
            <a:ext cx="1381475" cy="70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46263" y="1729750"/>
            <a:ext cx="1735061" cy="35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-we-do-data-governance.jpg" id="340" name="Shape 340"/>
          <p:cNvPicPr preferRelativeResize="0"/>
          <p:nvPr/>
        </p:nvPicPr>
        <p:blipFill rotWithShape="1">
          <a:blip r:embed="rId3">
            <a:alphaModFix/>
          </a:blip>
          <a:srcRect b="29531" l="0" r="0" t="29531"/>
          <a:stretch/>
        </p:blipFill>
        <p:spPr>
          <a:xfrm>
            <a:off x="-30200" y="1713225"/>
            <a:ext cx="9204400" cy="376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Shape 341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342" name="Shape 342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343" name="Shape 343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Shape 344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345" name="Shape 345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sp>
        <p:nvSpPr>
          <p:cNvPr id="346" name="Shape 346"/>
          <p:cNvSpPr/>
          <p:nvPr/>
        </p:nvSpPr>
        <p:spPr>
          <a:xfrm>
            <a:off x="0" y="1713225"/>
            <a:ext cx="9144000" cy="3768000"/>
          </a:xfrm>
          <a:prstGeom prst="rect">
            <a:avLst/>
          </a:prstGeom>
          <a:solidFill>
            <a:srgbClr val="000000">
              <a:alpha val="785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5943400" y="3811425"/>
            <a:ext cx="1657500" cy="496500"/>
          </a:xfrm>
          <a:prstGeom prst="wedgeRectCallout">
            <a:avLst>
              <a:gd fmla="val -18575" name="adj1"/>
              <a:gd fmla="val -73676" name="adj2"/>
            </a:avLst>
          </a:prstGeom>
          <a:solidFill>
            <a:srgbClr val="86C654"/>
          </a:solidFill>
          <a:ln cap="flat" cmpd="sng" w="9525">
            <a:solidFill>
              <a:srgbClr val="86C65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 txBox="1"/>
          <p:nvPr/>
        </p:nvSpPr>
        <p:spPr>
          <a:xfrm>
            <a:off x="346150" y="209075"/>
            <a:ext cx="1481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</a:p>
        </p:txBody>
      </p:sp>
      <p:cxnSp>
        <p:nvCxnSpPr>
          <p:cNvPr id="349" name="Shape 349"/>
          <p:cNvCxnSpPr/>
          <p:nvPr/>
        </p:nvCxnSpPr>
        <p:spPr>
          <a:xfrm>
            <a:off x="604225" y="859150"/>
            <a:ext cx="8547000" cy="2791800"/>
          </a:xfrm>
          <a:prstGeom prst="bentConnector3">
            <a:avLst>
              <a:gd fmla="val 12752" name="adj1"/>
            </a:avLst>
          </a:prstGeom>
          <a:noFill/>
          <a:ln cap="flat" cmpd="sng" w="9525">
            <a:solidFill>
              <a:srgbClr val="86C654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50" name="Shape 350"/>
          <p:cNvSpPr/>
          <p:nvPr/>
        </p:nvSpPr>
        <p:spPr>
          <a:xfrm>
            <a:off x="27825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3977050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517152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6366000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75604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 txBox="1"/>
          <p:nvPr/>
        </p:nvSpPr>
        <p:spPr>
          <a:xfrm>
            <a:off x="2514400" y="2915775"/>
            <a:ext cx="1827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The Central Data Layer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3419825" y="3803475"/>
            <a:ext cx="1827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Selection Considerations for a TMS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4932025" y="2915775"/>
            <a:ext cx="1434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Major Players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6094075" y="3822325"/>
            <a:ext cx="16575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000">
                <a:latin typeface="Raleway"/>
                <a:ea typeface="Raleway"/>
                <a:cs typeface="Raleway"/>
                <a:sym typeface="Raleway"/>
              </a:rPr>
              <a:t>Implementation and Migration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7311400" y="2915775"/>
            <a:ext cx="11133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Summary and Q&amp;A</a:t>
            </a:r>
          </a:p>
        </p:txBody>
      </p:sp>
      <p:sp>
        <p:nvSpPr>
          <p:cNvPr id="360" name="Shape 360"/>
          <p:cNvSpPr/>
          <p:nvPr/>
        </p:nvSpPr>
        <p:spPr>
          <a:xfrm>
            <a:off x="17157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 txBox="1"/>
          <p:nvPr/>
        </p:nvSpPr>
        <p:spPr>
          <a:xfrm>
            <a:off x="1514775" y="3822325"/>
            <a:ext cx="1575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Introduction to Tag Management Systems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97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/>
          <p:nvPr/>
        </p:nvSpPr>
        <p:spPr>
          <a:xfrm>
            <a:off x="-7137" y="0"/>
            <a:ext cx="9144000" cy="5143500"/>
          </a:xfrm>
          <a:prstGeom prst="rect">
            <a:avLst/>
          </a:prstGeom>
          <a:solidFill>
            <a:srgbClr val="86C654">
              <a:alpha val="8159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68" name="Shape 368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369" name="Shape 369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370" name="Shape 370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Shape 371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solidFill>
                      <a:srgbClr val="86C654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372" name="Shape 372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sp>
        <p:nvSpPr>
          <p:cNvPr id="373" name="Shape 373"/>
          <p:cNvSpPr txBox="1"/>
          <p:nvPr/>
        </p:nvSpPr>
        <p:spPr>
          <a:xfrm>
            <a:off x="468700" y="1169475"/>
            <a:ext cx="5265300" cy="3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Reviewing tags in use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Tag inventory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Business requirements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Data Requirements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Develop migration plan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Data layer architecture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Tags to load via TMS vs. elsewhere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TMS configuration requirements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Tag Inspector Magnifying Glass - Grey.png" id="374" name="Shape 3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3564">
            <a:off x="6219990" y="1520681"/>
            <a:ext cx="2458993" cy="24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/>
          <p:nvPr/>
        </p:nvSpPr>
        <p:spPr>
          <a:xfrm>
            <a:off x="346150" y="209075"/>
            <a:ext cx="3015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Implementation &amp;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Migration</a:t>
            </a: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-25" y="2599925"/>
            <a:ext cx="9144000" cy="2583300"/>
          </a:xfrm>
          <a:prstGeom prst="rect">
            <a:avLst/>
          </a:prstGeom>
          <a:solidFill>
            <a:srgbClr val="000000">
              <a:alpha val="785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 txBox="1"/>
          <p:nvPr/>
        </p:nvSpPr>
        <p:spPr>
          <a:xfrm>
            <a:off x="346150" y="209075"/>
            <a:ext cx="3015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Implementation &amp;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Migration</a:t>
            </a: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</p:txBody>
      </p:sp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625" y="1275275"/>
            <a:ext cx="7744726" cy="3451250"/>
          </a:xfrm>
          <a:prstGeom prst="rect">
            <a:avLst/>
          </a:prstGeom>
          <a:noFill/>
          <a:ln cap="flat" cmpd="sng" w="28575">
            <a:solidFill>
              <a:srgbClr val="86C654"/>
            </a:solidFill>
            <a:prstDash val="solid"/>
            <a:round/>
            <a:headEnd len="med" w="med" type="none"/>
            <a:tailEnd len="med" w="med" type="none"/>
          </a:ln>
        </p:spPr>
      </p:pic>
      <p:grpSp>
        <p:nvGrpSpPr>
          <p:cNvPr id="383" name="Shape 383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384" name="Shape 384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385" name="Shape 385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Shape 386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387" name="Shape 387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grpSp>
        <p:nvGrpSpPr>
          <p:cNvPr id="388" name="Shape 388"/>
          <p:cNvGrpSpPr/>
          <p:nvPr/>
        </p:nvGrpSpPr>
        <p:grpSpPr>
          <a:xfrm>
            <a:off x="8072067" y="1007564"/>
            <a:ext cx="885066" cy="885089"/>
            <a:chOff x="8072067" y="1007564"/>
            <a:chExt cx="885066" cy="885089"/>
          </a:xfrm>
        </p:grpSpPr>
        <p:pic>
          <p:nvPicPr>
            <p:cNvPr descr="Tag Inspector Magnifying Glass - Grey.png" id="389" name="Shape 38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-871255">
              <a:off x="8151505" y="1087007"/>
              <a:ext cx="726189" cy="726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Shape 390"/>
            <p:cNvSpPr/>
            <p:nvPr/>
          </p:nvSpPr>
          <p:spPr>
            <a:xfrm>
              <a:off x="8296475" y="1211700"/>
              <a:ext cx="205200" cy="198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25" y="2560200"/>
            <a:ext cx="9144000" cy="2583300"/>
          </a:xfrm>
          <a:prstGeom prst="rect">
            <a:avLst/>
          </a:prstGeom>
          <a:solidFill>
            <a:srgbClr val="000000">
              <a:alpha val="785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96" name="Shape 396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397" name="Shape 397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398" name="Shape 398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Shape 399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400" name="Shape 400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50" y="1586950"/>
            <a:ext cx="8515350" cy="2514600"/>
          </a:xfrm>
          <a:prstGeom prst="rect">
            <a:avLst/>
          </a:prstGeom>
          <a:noFill/>
          <a:ln cap="flat" cmpd="sng" w="28575">
            <a:solidFill>
              <a:srgbClr val="86C654"/>
            </a:solidFill>
            <a:prstDash val="solid"/>
            <a:round/>
            <a:headEnd len="med" w="med" type="none"/>
            <a:tailEnd len="med" w="med" type="none"/>
          </a:ln>
        </p:spPr>
      </p:pic>
      <p:grpSp>
        <p:nvGrpSpPr>
          <p:cNvPr id="402" name="Shape 402"/>
          <p:cNvGrpSpPr/>
          <p:nvPr/>
        </p:nvGrpSpPr>
        <p:grpSpPr>
          <a:xfrm>
            <a:off x="7564712" y="2099645"/>
            <a:ext cx="819812" cy="819910"/>
            <a:chOff x="6026600" y="1324429"/>
            <a:chExt cx="616400" cy="616474"/>
          </a:xfrm>
        </p:grpSpPr>
        <p:pic>
          <p:nvPicPr>
            <p:cNvPr descr="Tag Inspector Magnifying Glass.png" id="403" name="Shape 40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-797533">
              <a:off x="6078635" y="1376465"/>
              <a:ext cx="512331" cy="5124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Shape 404"/>
            <p:cNvSpPr/>
            <p:nvPr/>
          </p:nvSpPr>
          <p:spPr>
            <a:xfrm>
              <a:off x="6190900" y="1469925"/>
              <a:ext cx="1458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05" name="Shape 405"/>
          <p:cNvSpPr txBox="1"/>
          <p:nvPr/>
        </p:nvSpPr>
        <p:spPr>
          <a:xfrm>
            <a:off x="346150" y="209075"/>
            <a:ext cx="3015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Implementation &amp;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Migration</a:t>
            </a: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ital-de-giro.png" id="81" name="Shape 81"/>
          <p:cNvPicPr preferRelativeResize="0"/>
          <p:nvPr/>
        </p:nvPicPr>
        <p:blipFill rotWithShape="1">
          <a:blip r:embed="rId3">
            <a:alphaModFix/>
          </a:blip>
          <a:srcRect b="37840" l="0" r="0" t="19523"/>
          <a:stretch/>
        </p:blipFill>
        <p:spPr>
          <a:xfrm>
            <a:off x="0" y="0"/>
            <a:ext cx="9143999" cy="24366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25" y="-50"/>
            <a:ext cx="9144000" cy="2436600"/>
          </a:xfrm>
          <a:prstGeom prst="rect">
            <a:avLst/>
          </a:prstGeom>
          <a:solidFill>
            <a:srgbClr val="86C654">
              <a:alpha val="8159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b="0" l="4148" r="12035" t="16756"/>
          <a:stretch/>
        </p:blipFill>
        <p:spPr>
          <a:xfrm>
            <a:off x="3730500" y="1587550"/>
            <a:ext cx="1386300" cy="137700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4" name="Shape 84"/>
          <p:cNvSpPr txBox="1"/>
          <p:nvPr/>
        </p:nvSpPr>
        <p:spPr>
          <a:xfrm>
            <a:off x="346150" y="209075"/>
            <a:ext cx="3040200" cy="12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About Tag Inspector </a:t>
            </a: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&amp; Your Presenter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699600" y="2946000"/>
            <a:ext cx="14481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Lucas 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Long</a:t>
            </a:r>
          </a:p>
        </p:txBody>
      </p:sp>
      <p:grpSp>
        <p:nvGrpSpPr>
          <p:cNvPr id="86" name="Shape 86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87" name="Shape 87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Shape 89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solidFill>
                      <a:srgbClr val="86C654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90" name="Shape 90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sp>
        <p:nvSpPr>
          <p:cNvPr id="91" name="Shape 91"/>
          <p:cNvSpPr txBox="1"/>
          <p:nvPr/>
        </p:nvSpPr>
        <p:spPr>
          <a:xfrm>
            <a:off x="2882200" y="3249825"/>
            <a:ext cx="33087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Tag Inspector Product Manager &amp; Tag Management Consultant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153100" y="3593975"/>
            <a:ext cx="45411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Tag Inspector 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a product of InfoTrust, LLC.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Web analytics, tag management, and product development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2,000+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sites analyzed and supported annually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30+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digital marketing and training programs a year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Offices: Cincinnati, USA and Dubai, UAE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-we-do-data-governance.jpg" id="410" name="Shape 410"/>
          <p:cNvPicPr preferRelativeResize="0"/>
          <p:nvPr/>
        </p:nvPicPr>
        <p:blipFill rotWithShape="1">
          <a:blip r:embed="rId3">
            <a:alphaModFix/>
          </a:blip>
          <a:srcRect b="29531" l="0" r="0" t="29531"/>
          <a:stretch/>
        </p:blipFill>
        <p:spPr>
          <a:xfrm>
            <a:off x="-30200" y="1713225"/>
            <a:ext cx="9204400" cy="376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Shape 411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412" name="Shape 412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413" name="Shape 413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Shape 414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415" name="Shape 415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sp>
        <p:nvSpPr>
          <p:cNvPr id="416" name="Shape 416"/>
          <p:cNvSpPr/>
          <p:nvPr/>
        </p:nvSpPr>
        <p:spPr>
          <a:xfrm>
            <a:off x="0" y="1713225"/>
            <a:ext cx="9144000" cy="3768000"/>
          </a:xfrm>
          <a:prstGeom prst="rect">
            <a:avLst/>
          </a:prstGeom>
          <a:solidFill>
            <a:srgbClr val="000000">
              <a:alpha val="785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 txBox="1"/>
          <p:nvPr/>
        </p:nvSpPr>
        <p:spPr>
          <a:xfrm>
            <a:off x="346150" y="209075"/>
            <a:ext cx="1481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</a:p>
        </p:txBody>
      </p:sp>
      <p:cxnSp>
        <p:nvCxnSpPr>
          <p:cNvPr id="418" name="Shape 418"/>
          <p:cNvCxnSpPr/>
          <p:nvPr/>
        </p:nvCxnSpPr>
        <p:spPr>
          <a:xfrm>
            <a:off x="604225" y="859150"/>
            <a:ext cx="8547000" cy="2791800"/>
          </a:xfrm>
          <a:prstGeom prst="bentConnector3">
            <a:avLst>
              <a:gd fmla="val 12752" name="adj1"/>
            </a:avLst>
          </a:prstGeom>
          <a:noFill/>
          <a:ln cap="flat" cmpd="sng" w="9525">
            <a:solidFill>
              <a:srgbClr val="86C654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19" name="Shape 419"/>
          <p:cNvSpPr/>
          <p:nvPr/>
        </p:nvSpPr>
        <p:spPr>
          <a:xfrm>
            <a:off x="27825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3977050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517152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6366000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75604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7162600" y="2895525"/>
            <a:ext cx="1546200" cy="496500"/>
          </a:xfrm>
          <a:prstGeom prst="wedgeRectCallout">
            <a:avLst>
              <a:gd fmla="val -14549" name="adj1"/>
              <a:gd fmla="val 88742" name="adj2"/>
            </a:avLst>
          </a:prstGeom>
          <a:solidFill>
            <a:srgbClr val="86C654"/>
          </a:solidFill>
          <a:ln cap="flat" cmpd="sng" w="9525">
            <a:solidFill>
              <a:srgbClr val="86C65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 txBox="1"/>
          <p:nvPr/>
        </p:nvSpPr>
        <p:spPr>
          <a:xfrm>
            <a:off x="2514400" y="2915775"/>
            <a:ext cx="1827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The Central Data Layer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3804425" y="3822325"/>
            <a:ext cx="13671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Selection Considerations for a TMS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4932025" y="2915775"/>
            <a:ext cx="1434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Major Players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6094075" y="3822325"/>
            <a:ext cx="16575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Implementation and Migration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7311400" y="2915775"/>
            <a:ext cx="11133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000">
                <a:latin typeface="Raleway"/>
                <a:ea typeface="Raleway"/>
                <a:cs typeface="Raleway"/>
                <a:sym typeface="Raleway"/>
              </a:rPr>
              <a:t>Summary and Q&amp;A</a:t>
            </a:r>
          </a:p>
        </p:txBody>
      </p:sp>
      <p:sp>
        <p:nvSpPr>
          <p:cNvPr id="430" name="Shape 430"/>
          <p:cNvSpPr/>
          <p:nvPr/>
        </p:nvSpPr>
        <p:spPr>
          <a:xfrm>
            <a:off x="17157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 txBox="1"/>
          <p:nvPr/>
        </p:nvSpPr>
        <p:spPr>
          <a:xfrm>
            <a:off x="1514775" y="3822325"/>
            <a:ext cx="1575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Introduction to Tag Management Systems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Shape 4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97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Shape 437"/>
          <p:cNvSpPr/>
          <p:nvPr/>
        </p:nvSpPr>
        <p:spPr>
          <a:xfrm>
            <a:off x="-40887" y="-19050"/>
            <a:ext cx="9211500" cy="5181600"/>
          </a:xfrm>
          <a:prstGeom prst="rect">
            <a:avLst/>
          </a:prstGeom>
          <a:solidFill>
            <a:srgbClr val="86C654">
              <a:alpha val="8159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 txBox="1"/>
          <p:nvPr/>
        </p:nvSpPr>
        <p:spPr>
          <a:xfrm>
            <a:off x="346150" y="209075"/>
            <a:ext cx="31881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Summary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481925" y="1169475"/>
            <a:ext cx="5265300" cy="3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TMS and Data Layer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each is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How they work together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TMS Options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Selection considerations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Primary options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Implementation and Migration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TMS and Data Layer requirements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Migration plan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Execution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40" name="Shape 440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441" name="Shape 441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Shape 443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solidFill>
                      <a:srgbClr val="86C654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444" name="Shape 444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pic>
        <p:nvPicPr>
          <p:cNvPr descr="Tag Inspector Magnifying Glass - Grey.png" id="445" name="Shape 4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3564">
            <a:off x="6259715" y="1461056"/>
            <a:ext cx="2458993" cy="245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-we-do-easily-deploy-tags.jpg" id="450" name="Shape 450"/>
          <p:cNvPicPr preferRelativeResize="0"/>
          <p:nvPr/>
        </p:nvPicPr>
        <p:blipFill rotWithShape="1">
          <a:blip r:embed="rId3">
            <a:alphaModFix/>
          </a:blip>
          <a:srcRect b="42028" l="0" r="0" t="0"/>
          <a:stretch/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/>
          <p:nvPr/>
        </p:nvSpPr>
        <p:spPr>
          <a:xfrm>
            <a:off x="-3750" y="0"/>
            <a:ext cx="9144000" cy="5143500"/>
          </a:xfrm>
          <a:prstGeom prst="rect">
            <a:avLst/>
          </a:prstGeom>
          <a:solidFill>
            <a:srgbClr val="000000">
              <a:alpha val="785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agInspectorLogo-gi white.png" id="452" name="Shape 4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2200" y="1202799"/>
            <a:ext cx="2107083" cy="394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3" name="Shape 453"/>
          <p:cNvGrpSpPr/>
          <p:nvPr/>
        </p:nvGrpSpPr>
        <p:grpSpPr>
          <a:xfrm>
            <a:off x="3808675" y="3432050"/>
            <a:ext cx="1526700" cy="394500"/>
            <a:chOff x="3746225" y="3548200"/>
            <a:chExt cx="1526700" cy="394500"/>
          </a:xfrm>
        </p:grpSpPr>
        <p:sp>
          <p:nvSpPr>
            <p:cNvPr id="454" name="Shape 454"/>
            <p:cNvSpPr/>
            <p:nvPr/>
          </p:nvSpPr>
          <p:spPr>
            <a:xfrm>
              <a:off x="3746225" y="3548200"/>
              <a:ext cx="1526700" cy="394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86C654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5" name="Shape 455"/>
            <p:cNvSpPr txBox="1"/>
            <p:nvPr/>
          </p:nvSpPr>
          <p:spPr>
            <a:xfrm>
              <a:off x="3902550" y="3548200"/>
              <a:ext cx="12714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b="1" lang="en">
                  <a:solidFill>
                    <a:srgbClr val="86C654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b="1" lang="en">
                  <a:solidFill>
                    <a:srgbClr val="86C654"/>
                  </a:solidFill>
                  <a:latin typeface="Roboto"/>
                  <a:ea typeface="Roboto"/>
                  <a:cs typeface="Roboto"/>
                  <a:sym typeface="Roboto"/>
                </a:rPr>
                <a:t>.28.17</a:t>
              </a:r>
            </a:p>
          </p:txBody>
        </p:sp>
      </p:grpSp>
      <p:grpSp>
        <p:nvGrpSpPr>
          <p:cNvPr id="456" name="Shape 456"/>
          <p:cNvGrpSpPr/>
          <p:nvPr/>
        </p:nvGrpSpPr>
        <p:grpSpPr>
          <a:xfrm>
            <a:off x="251300" y="157400"/>
            <a:ext cx="1485500" cy="351475"/>
            <a:chOff x="624175" y="52250"/>
            <a:chExt cx="1485500" cy="351475"/>
          </a:xfrm>
        </p:grpSpPr>
        <p:grpSp>
          <p:nvGrpSpPr>
            <p:cNvPr id="457" name="Shape 457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458" name="Shape 458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Shape 459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460" name="Shape 460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sp>
        <p:nvSpPr>
          <p:cNvPr id="461" name="Shape 461"/>
          <p:cNvSpPr txBox="1"/>
          <p:nvPr/>
        </p:nvSpPr>
        <p:spPr>
          <a:xfrm>
            <a:off x="2650450" y="2036375"/>
            <a:ext cx="39660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Any Questions?</a:t>
            </a:r>
          </a:p>
        </p:txBody>
      </p:sp>
      <p:sp>
        <p:nvSpPr>
          <p:cNvPr id="462" name="Shape 462"/>
          <p:cNvSpPr/>
          <p:nvPr/>
        </p:nvSpPr>
        <p:spPr>
          <a:xfrm>
            <a:off x="-7650" y="4814725"/>
            <a:ext cx="9151800" cy="351600"/>
          </a:xfrm>
          <a:prstGeom prst="rect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 txBox="1"/>
          <p:nvPr/>
        </p:nvSpPr>
        <p:spPr>
          <a:xfrm>
            <a:off x="836400" y="4814725"/>
            <a:ext cx="74712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Confidential property of Tag Inspector. Not to be disclosed, reproduced, distributed or used for any unauthorized purpose without Tag Inspector’s prior written authorization.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2016 InfoTrust, LLC. All Rights Reserved.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-we-do-data-governance.jpg" id="97" name="Shape 97"/>
          <p:cNvPicPr preferRelativeResize="0"/>
          <p:nvPr/>
        </p:nvPicPr>
        <p:blipFill rotWithShape="1">
          <a:blip r:embed="rId3">
            <a:alphaModFix/>
          </a:blip>
          <a:srcRect b="29531" l="0" r="0" t="29531"/>
          <a:stretch/>
        </p:blipFill>
        <p:spPr>
          <a:xfrm>
            <a:off x="-30200" y="1713225"/>
            <a:ext cx="9204400" cy="376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Shape 98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99" name="Shape 99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100" name="Shape 100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Shape 101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102" name="Shape 102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sp>
        <p:nvSpPr>
          <p:cNvPr id="103" name="Shape 103"/>
          <p:cNvSpPr/>
          <p:nvPr/>
        </p:nvSpPr>
        <p:spPr>
          <a:xfrm>
            <a:off x="0" y="1713225"/>
            <a:ext cx="9144000" cy="3768000"/>
          </a:xfrm>
          <a:prstGeom prst="rect">
            <a:avLst/>
          </a:prstGeom>
          <a:solidFill>
            <a:srgbClr val="000000">
              <a:alpha val="785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346150" y="209075"/>
            <a:ext cx="1481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604225" y="859150"/>
            <a:ext cx="8547000" cy="2791800"/>
          </a:xfrm>
          <a:prstGeom prst="bentConnector3">
            <a:avLst>
              <a:gd fmla="val 12752" name="adj1"/>
            </a:avLst>
          </a:prstGeom>
          <a:noFill/>
          <a:ln cap="flat" cmpd="sng" w="9525">
            <a:solidFill>
              <a:srgbClr val="86C654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6" name="Shape 106"/>
          <p:cNvSpPr/>
          <p:nvPr/>
        </p:nvSpPr>
        <p:spPr>
          <a:xfrm>
            <a:off x="27825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977050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17152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6366000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75604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2514400" y="2915775"/>
            <a:ext cx="1827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The Central Data Layer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804425" y="3822325"/>
            <a:ext cx="13671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Selection Considerations for a TMS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4932025" y="2915775"/>
            <a:ext cx="1434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Major Players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094075" y="3822325"/>
            <a:ext cx="16575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Implementation and Migration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7311400" y="2915775"/>
            <a:ext cx="11133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Summary and Q&amp;A</a:t>
            </a:r>
          </a:p>
        </p:txBody>
      </p:sp>
      <p:sp>
        <p:nvSpPr>
          <p:cNvPr id="116" name="Shape 116"/>
          <p:cNvSpPr/>
          <p:nvPr/>
        </p:nvSpPr>
        <p:spPr>
          <a:xfrm>
            <a:off x="17157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1514775" y="3822325"/>
            <a:ext cx="1575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Introduction to Tag Management Systems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-we-do-tag-management-system-tms-implementation.jpg" id="122" name="Shape 122"/>
          <p:cNvPicPr preferRelativeResize="0"/>
          <p:nvPr/>
        </p:nvPicPr>
        <p:blipFill rotWithShape="1">
          <a:blip r:embed="rId3">
            <a:alphaModFix/>
          </a:blip>
          <a:srcRect b="21875" l="0" r="0" t="218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0" y="-12"/>
            <a:ext cx="9144000" cy="5143500"/>
          </a:xfrm>
          <a:prstGeom prst="rect">
            <a:avLst/>
          </a:prstGeom>
          <a:solidFill>
            <a:srgbClr val="000000">
              <a:alpha val="785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346150" y="209075"/>
            <a:ext cx="27582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Tag Management </a:t>
            </a:r>
            <a:r>
              <a:rPr b="1" lang="en" sz="24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Systems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012700" y="1589750"/>
            <a:ext cx="5265300" cy="16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How they work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Why they are in use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Primary value propositions</a:t>
            </a:r>
          </a:p>
        </p:txBody>
      </p:sp>
      <p:grpSp>
        <p:nvGrpSpPr>
          <p:cNvPr id="126" name="Shape 126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127" name="Shape 127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Shape 129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130" name="Shape 130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pic>
        <p:nvPicPr>
          <p:cNvPr descr="Tag Inspector Magnifying Glass.png"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07669">
            <a:off x="6456207" y="1459598"/>
            <a:ext cx="2223974" cy="222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0" y="0"/>
            <a:ext cx="661500" cy="5151900"/>
          </a:xfrm>
          <a:prstGeom prst="rect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37" name="Shape 137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138" name="Shape 138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Shape 140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141" name="Shape 141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pic>
        <p:nvPicPr>
          <p:cNvPr descr="Tag Inspector Magnifying Glass.png"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497440">
            <a:off x="7263683" y="3316794"/>
            <a:ext cx="1320281" cy="132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093" y="2209800"/>
            <a:ext cx="3759048" cy="292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950" y="638775"/>
            <a:ext cx="2541513" cy="14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2467" y="152400"/>
            <a:ext cx="2450445" cy="8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6742" y="1309528"/>
            <a:ext cx="29908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6342" y="1938178"/>
            <a:ext cx="3470763" cy="9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20142" y="3228504"/>
            <a:ext cx="2450445" cy="14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-75" y="2194325"/>
            <a:ext cx="9144000" cy="1099500"/>
          </a:xfrm>
          <a:prstGeom prst="rect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977" y="1273437"/>
            <a:ext cx="4761449" cy="278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Chromebook laptop computer"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8452" y="980825"/>
            <a:ext cx="5946944" cy="3526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Shape 156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157" name="Shape 157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Shape 159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160" name="Shape 160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grpSp>
        <p:nvGrpSpPr>
          <p:cNvPr id="161" name="Shape 161"/>
          <p:cNvGrpSpPr/>
          <p:nvPr/>
        </p:nvGrpSpPr>
        <p:grpSpPr>
          <a:xfrm>
            <a:off x="2339450" y="1273450"/>
            <a:ext cx="4393275" cy="2503224"/>
            <a:chOff x="2339450" y="1273450"/>
            <a:chExt cx="4393275" cy="2503224"/>
          </a:xfrm>
        </p:grpSpPr>
        <p:pic>
          <p:nvPicPr>
            <p:cNvPr id="162" name="Shape 162"/>
            <p:cNvPicPr preferRelativeResize="0"/>
            <p:nvPr/>
          </p:nvPicPr>
          <p:blipFill rotWithShape="1">
            <a:blip r:embed="rId5">
              <a:alphaModFix/>
            </a:blip>
            <a:srcRect b="0" l="5960" r="7271" t="0"/>
            <a:stretch/>
          </p:blipFill>
          <p:spPr>
            <a:xfrm>
              <a:off x="2339450" y="1273450"/>
              <a:ext cx="4393275" cy="2503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Shape 163"/>
            <p:cNvSpPr/>
            <p:nvPr/>
          </p:nvSpPr>
          <p:spPr>
            <a:xfrm>
              <a:off x="3191250" y="2092875"/>
              <a:ext cx="3360900" cy="816000"/>
            </a:xfrm>
            <a:prstGeom prst="rect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Shape 164"/>
          <p:cNvGrpSpPr/>
          <p:nvPr/>
        </p:nvGrpSpPr>
        <p:grpSpPr>
          <a:xfrm>
            <a:off x="6026600" y="1324429"/>
            <a:ext cx="616400" cy="616474"/>
            <a:chOff x="6026600" y="1324429"/>
            <a:chExt cx="616400" cy="616474"/>
          </a:xfrm>
        </p:grpSpPr>
        <p:pic>
          <p:nvPicPr>
            <p:cNvPr descr="Tag Inspector Magnifying Glass.png" id="165" name="Shape 16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 rot="-797533">
              <a:off x="6078635" y="1376465"/>
              <a:ext cx="512331" cy="5124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Shape 166"/>
            <p:cNvSpPr/>
            <p:nvPr/>
          </p:nvSpPr>
          <p:spPr>
            <a:xfrm>
              <a:off x="6190900" y="1469925"/>
              <a:ext cx="1458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97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-250" y="0"/>
            <a:ext cx="9144000" cy="5143500"/>
          </a:xfrm>
          <a:prstGeom prst="rect">
            <a:avLst/>
          </a:prstGeom>
          <a:solidFill>
            <a:srgbClr val="86C654">
              <a:alpha val="8159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346150" y="209075"/>
            <a:ext cx="36162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Tag Management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Systems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89250" y="1169475"/>
            <a:ext cx="5265300" cy="3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Why in use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Central organization of tags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Common variables and firing rules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Offline interface (simplicity)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Primary Value Propositions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Manage tracking pixels in marketing and not in engineering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Performance improvements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Dynamic ability for releases and updates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Ease of migration and migration</a:t>
            </a:r>
          </a:p>
        </p:txBody>
      </p:sp>
      <p:grpSp>
        <p:nvGrpSpPr>
          <p:cNvPr id="175" name="Shape 175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176" name="Shape 176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Shape 178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solidFill>
                      <a:srgbClr val="86C654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179" name="Shape 179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pic>
        <p:nvPicPr>
          <p:cNvPr descr="Tag Inspector Magnifying Glass - Grey.png"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3564">
            <a:off x="6219990" y="1461081"/>
            <a:ext cx="2458993" cy="245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-we-do-data-governance.jpg" id="185" name="Shape 185"/>
          <p:cNvPicPr preferRelativeResize="0"/>
          <p:nvPr/>
        </p:nvPicPr>
        <p:blipFill rotWithShape="1">
          <a:blip r:embed="rId3">
            <a:alphaModFix/>
          </a:blip>
          <a:srcRect b="29531" l="0" r="0" t="29531"/>
          <a:stretch/>
        </p:blipFill>
        <p:spPr>
          <a:xfrm>
            <a:off x="-30200" y="1713225"/>
            <a:ext cx="9204400" cy="376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Shape 186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187" name="Shape 187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188" name="Shape 188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86C654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Shape 189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190" name="Shape 190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86C654"/>
                  </a:solidFill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sp>
        <p:nvSpPr>
          <p:cNvPr id="191" name="Shape 191"/>
          <p:cNvSpPr/>
          <p:nvPr/>
        </p:nvSpPr>
        <p:spPr>
          <a:xfrm>
            <a:off x="0" y="1713225"/>
            <a:ext cx="9144000" cy="3768000"/>
          </a:xfrm>
          <a:prstGeom prst="rect">
            <a:avLst/>
          </a:prstGeom>
          <a:solidFill>
            <a:srgbClr val="000000">
              <a:alpha val="785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346150" y="209075"/>
            <a:ext cx="1481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</a:p>
        </p:txBody>
      </p:sp>
      <p:cxnSp>
        <p:nvCxnSpPr>
          <p:cNvPr id="193" name="Shape 193"/>
          <p:cNvCxnSpPr/>
          <p:nvPr/>
        </p:nvCxnSpPr>
        <p:spPr>
          <a:xfrm>
            <a:off x="604225" y="859150"/>
            <a:ext cx="8547000" cy="2791800"/>
          </a:xfrm>
          <a:prstGeom prst="bentConnector3">
            <a:avLst>
              <a:gd fmla="val 12752" name="adj1"/>
            </a:avLst>
          </a:prstGeom>
          <a:noFill/>
          <a:ln cap="flat" cmpd="sng" w="9525">
            <a:solidFill>
              <a:srgbClr val="86C654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4" name="Shape 194"/>
          <p:cNvSpPr/>
          <p:nvPr/>
        </p:nvSpPr>
        <p:spPr>
          <a:xfrm>
            <a:off x="27825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3977050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517152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6366000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75604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2514400" y="2973225"/>
            <a:ext cx="1546200" cy="418800"/>
          </a:xfrm>
          <a:prstGeom prst="wedgeRectCallout">
            <a:avLst>
              <a:gd fmla="val -25694" name="adj1"/>
              <a:gd fmla="val 83327" name="adj2"/>
            </a:avLst>
          </a:prstGeom>
          <a:solidFill>
            <a:srgbClr val="86C654"/>
          </a:solidFill>
          <a:ln cap="flat" cmpd="sng" w="9525">
            <a:solidFill>
              <a:srgbClr val="86C65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2514400" y="2915775"/>
            <a:ext cx="1827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000">
                <a:latin typeface="Raleway"/>
                <a:ea typeface="Raleway"/>
                <a:cs typeface="Raleway"/>
                <a:sym typeface="Raleway"/>
              </a:rPr>
              <a:t>The Central Data Layer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3804425" y="3822325"/>
            <a:ext cx="13671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Selection Considerations for a TMS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932025" y="2915775"/>
            <a:ext cx="1434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Major Players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6094075" y="3822325"/>
            <a:ext cx="16575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Implementation and Migration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7311400" y="2915775"/>
            <a:ext cx="11133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Summary and Q&amp;A</a:t>
            </a:r>
          </a:p>
        </p:txBody>
      </p:sp>
      <p:sp>
        <p:nvSpPr>
          <p:cNvPr id="205" name="Shape 205"/>
          <p:cNvSpPr/>
          <p:nvPr/>
        </p:nvSpPr>
        <p:spPr>
          <a:xfrm>
            <a:off x="1715775" y="3545625"/>
            <a:ext cx="191100" cy="200700"/>
          </a:xfrm>
          <a:prstGeom prst="ellipse">
            <a:avLst/>
          </a:prstGeom>
          <a:solidFill>
            <a:srgbClr val="86C65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1514775" y="3822325"/>
            <a:ext cx="1575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86C654"/>
                </a:solidFill>
                <a:latin typeface="Raleway"/>
                <a:ea typeface="Raleway"/>
                <a:cs typeface="Raleway"/>
                <a:sym typeface="Raleway"/>
              </a:rPr>
              <a:t>Introduction to Tag Management Systems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97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-250" y="0"/>
            <a:ext cx="9144000" cy="5143500"/>
          </a:xfrm>
          <a:prstGeom prst="rect">
            <a:avLst/>
          </a:prstGeom>
          <a:solidFill>
            <a:srgbClr val="86C654">
              <a:alpha val="8159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346150" y="209075"/>
            <a:ext cx="29382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Data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Layer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389250" y="1169475"/>
            <a:ext cx="5265300" cy="3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it is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JavaScript object on page with all relevant information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Central place to push all necessary tracking data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Structure dependent upon individual requirements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How it works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Data pushed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Page, content, product data live in arrays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Object persists until new page loaded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Application with a TMS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One place all tags reference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Standardized data structure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Sits “between” TMS and site to fuel all tags in TMS</a:t>
            </a:r>
          </a:p>
        </p:txBody>
      </p:sp>
      <p:grpSp>
        <p:nvGrpSpPr>
          <p:cNvPr id="215" name="Shape 215"/>
          <p:cNvGrpSpPr/>
          <p:nvPr/>
        </p:nvGrpSpPr>
        <p:grpSpPr>
          <a:xfrm>
            <a:off x="7718900" y="81200"/>
            <a:ext cx="1485500" cy="351475"/>
            <a:chOff x="624175" y="52250"/>
            <a:chExt cx="1485500" cy="351475"/>
          </a:xfrm>
        </p:grpSpPr>
        <p:grpSp>
          <p:nvGrpSpPr>
            <p:cNvPr id="216" name="Shape 216"/>
            <p:cNvGrpSpPr/>
            <p:nvPr/>
          </p:nvGrpSpPr>
          <p:grpSpPr>
            <a:xfrm>
              <a:off x="624175" y="52250"/>
              <a:ext cx="333300" cy="351475"/>
              <a:chOff x="901425" y="587650"/>
              <a:chExt cx="333300" cy="351475"/>
            </a:xfrm>
          </p:grpSpPr>
          <p:sp>
            <p:nvSpPr>
              <p:cNvPr id="217" name="Shape 217"/>
              <p:cNvSpPr/>
              <p:nvPr/>
            </p:nvSpPr>
            <p:spPr>
              <a:xfrm>
                <a:off x="901425" y="616325"/>
                <a:ext cx="333300" cy="3228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 txBox="1"/>
              <p:nvPr/>
            </p:nvSpPr>
            <p:spPr>
              <a:xfrm>
                <a:off x="949325" y="587650"/>
                <a:ext cx="237600" cy="22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>
                    <a:solidFill>
                      <a:srgbClr val="86C654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</a:t>
                </a:r>
              </a:p>
            </p:txBody>
          </p:sp>
        </p:grpSp>
        <p:sp>
          <p:nvSpPr>
            <p:cNvPr id="219" name="Shape 219"/>
            <p:cNvSpPr txBox="1"/>
            <p:nvPr/>
          </p:nvSpPr>
          <p:spPr>
            <a:xfrm>
              <a:off x="909675" y="77825"/>
              <a:ext cx="120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latin typeface="Raleway"/>
                  <a:ea typeface="Raleway"/>
                  <a:cs typeface="Raleway"/>
                  <a:sym typeface="Raleway"/>
                </a:rPr>
                <a:t>@taginspector</a:t>
              </a:r>
            </a:p>
          </p:txBody>
        </p:sp>
      </p:grpSp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773" y="1255448"/>
            <a:ext cx="3226325" cy="319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8160475" y="4099850"/>
            <a:ext cx="8379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Tealium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